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12192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jSh0kP3C0f7BrHkgo3lr7Dq1/H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HelveticaNeue-bold.fntdata"/><Relationship Id="rId21" Type="http://schemas.openxmlformats.org/officeDocument/2006/relationships/slide" Target="slides/slide17.xml"/><Relationship Id="rId43" Type="http://schemas.openxmlformats.org/officeDocument/2006/relationships/font" Target="fonts/HelveticaNeue-regular.fntdata"/><Relationship Id="rId24" Type="http://schemas.openxmlformats.org/officeDocument/2006/relationships/slide" Target="slides/slide20.xml"/><Relationship Id="rId46" Type="http://schemas.openxmlformats.org/officeDocument/2006/relationships/font" Target="fonts/HelveticaNeue-boldItalic.fntdata"/><Relationship Id="rId23" Type="http://schemas.openxmlformats.org/officeDocument/2006/relationships/slide" Target="slides/slide19.xml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5a1776df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5a1776d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5b2b69be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205b2b69be9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5b2b69b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205b2b69be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5b2b69be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205b2b69be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5b2b69be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205b2b69be9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c509773e6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1fc509773e6_2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5b2b69be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205b2b69be9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5b2b69b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205b2b69be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5b2b69be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g205b2b69be9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5b2b69be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205b2b69be9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5b2b69be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g205b2b69be9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5b2b69be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205b2b69be9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5b2b69be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205b2b69be9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c509773e6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fc509773e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5b2b69be9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05b2b69be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05b2b69be9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05b2b69be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c509773e6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fc509773e6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05b2b69be9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05b2b69be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c509773e6_2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fc509773e6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c509773e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fc509773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e02b528b2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fe02b528b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e02b528b2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fe02b528b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e02b528b2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fe02b528b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5a1776df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5a1776d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s://doi.org/10.1371%2Fjournal.pntd.0010069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hyperlink" Target="https://doi.org/10.1371%2Fjournal.pntd.0007231" TargetMode="External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The landscape of prevalence and surveillance of climate sensitive vector-borne diseases in Africa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924450"/>
            <a:ext cx="91440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"/>
              <a:buNone/>
            </a:pPr>
            <a:r>
              <a:rPr lang="en-US" sz="2040">
                <a:latin typeface="Helvetica Neue"/>
                <a:ea typeface="Helvetica Neue"/>
                <a:cs typeface="Helvetica Neue"/>
                <a:sym typeface="Helvetica Neue"/>
              </a:rPr>
              <a:t>Houriiyah Tegally, Monika Moir, Tulio de Oliveira</a:t>
            </a:r>
            <a:endParaRPr sz="2040"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40"/>
              <a:buNone/>
            </a:pPr>
            <a:r>
              <a:rPr lang="en-US" sz="2040">
                <a:latin typeface="Helvetica Neue"/>
                <a:ea typeface="Helvetica Neue"/>
                <a:cs typeface="Helvetica Neue"/>
                <a:sym typeface="Helvetica Neue"/>
              </a:rPr>
              <a:t>Centre for Epidemic Response and Innovation (CERI)</a:t>
            </a:r>
            <a:endParaRPr sz="204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40"/>
              <a:buNone/>
            </a:pPr>
            <a:r>
              <a:t/>
            </a:r>
            <a:endParaRPr sz="204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40"/>
              <a:buNone/>
            </a:pPr>
            <a:r>
              <a:rPr lang="en-US" sz="2040">
                <a:latin typeface="Helvetica Neue"/>
                <a:ea typeface="Helvetica Neue"/>
                <a:cs typeface="Helvetica Neue"/>
                <a:sym typeface="Helvetica Neue"/>
              </a:rPr>
              <a:t>CLIMADE-Africa</a:t>
            </a:r>
            <a:endParaRPr sz="204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40"/>
              <a:buNone/>
            </a:pPr>
            <a:r>
              <a:t/>
            </a:r>
            <a:endParaRPr sz="204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40"/>
              <a:buNone/>
            </a:pPr>
            <a:r>
              <a:rPr lang="en-US" sz="204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(Preliminary)</a:t>
            </a:r>
            <a:endParaRPr sz="20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5a1776df5_0_9"/>
          <p:cNvSpPr txBox="1"/>
          <p:nvPr>
            <p:ph type="title"/>
          </p:nvPr>
        </p:nvSpPr>
        <p:spPr>
          <a:xfrm>
            <a:off x="2347350" y="39175"/>
            <a:ext cx="74973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Total cases from WHO Afro outbreak reports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g205a1776df5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75" y="1007875"/>
            <a:ext cx="10531548" cy="569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/>
        </p:nvSpPr>
        <p:spPr>
          <a:xfrm>
            <a:off x="357349" y="683775"/>
            <a:ext cx="4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Outbreak notifications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05475"/>
            <a:ext cx="11887203" cy="465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/>
        </p:nvSpPr>
        <p:spPr>
          <a:xfrm>
            <a:off x="357351" y="683772"/>
            <a:ext cx="46730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Seroprevalence surveys (e.g. Chikungunya)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351" y="1157336"/>
            <a:ext cx="8957224" cy="559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/>
          <p:nvPr/>
        </p:nvSpPr>
        <p:spPr>
          <a:xfrm>
            <a:off x="7804774" y="6475025"/>
            <a:ext cx="436164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Chikungunya 1999-2020 (</a:t>
            </a:r>
            <a:r>
              <a:rPr b="0" i="0" lang="en-US" sz="1200" u="none" cap="none" strike="noStrik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doi: </a:t>
            </a:r>
            <a:r>
              <a:rPr b="0" i="0" lang="en-US" sz="1200" u="sng" cap="none" strike="noStrike">
                <a:solidFill>
                  <a:srgbClr val="376FAA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10.1371/journal.pntd.0010069</a:t>
            </a: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/>
          <p:nvPr/>
        </p:nvSpPr>
        <p:spPr>
          <a:xfrm>
            <a:off x="357351" y="210208"/>
            <a:ext cx="7113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, map&#10;&#10;Description automatically generated"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97" y="1271029"/>
            <a:ext cx="11687369" cy="4091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/>
          <p:nvPr/>
        </p:nvSpPr>
        <p:spPr>
          <a:xfrm>
            <a:off x="520376" y="683772"/>
            <a:ext cx="46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Genomic vs Disease Surveillance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5b2b69be9_0_101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05b2b69be9_0_101"/>
          <p:cNvSpPr txBox="1"/>
          <p:nvPr/>
        </p:nvSpPr>
        <p:spPr>
          <a:xfrm>
            <a:off x="466876" y="707835"/>
            <a:ext cx="46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Typing arbovirus genomes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05b2b69be9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5474"/>
            <a:ext cx="6041401" cy="10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05b2b69be9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1601"/>
            <a:ext cx="6391070" cy="45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05b2b69be9_0_101"/>
          <p:cNvSpPr/>
          <p:nvPr/>
        </p:nvSpPr>
        <p:spPr>
          <a:xfrm>
            <a:off x="279300" y="3362900"/>
            <a:ext cx="12840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05b2b69be9_0_101"/>
          <p:cNvSpPr/>
          <p:nvPr/>
        </p:nvSpPr>
        <p:spPr>
          <a:xfrm>
            <a:off x="279300" y="3729275"/>
            <a:ext cx="12840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05b2b69be9_0_101"/>
          <p:cNvSpPr/>
          <p:nvPr/>
        </p:nvSpPr>
        <p:spPr>
          <a:xfrm>
            <a:off x="279300" y="6053550"/>
            <a:ext cx="1497900" cy="72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05b2b69be9_0_101"/>
          <p:cNvSpPr txBox="1"/>
          <p:nvPr/>
        </p:nvSpPr>
        <p:spPr>
          <a:xfrm>
            <a:off x="1980425" y="6144625"/>
            <a:ext cx="61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Tool will be extended for Crimean-Congo Hemorrhagic Fever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05b2b69be9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899" y="3639600"/>
            <a:ext cx="3990589" cy="3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05b2b69be9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4897" y="2024700"/>
            <a:ext cx="3558175" cy="1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05b2b69be9_0_101"/>
          <p:cNvSpPr txBox="1"/>
          <p:nvPr/>
        </p:nvSpPr>
        <p:spPr>
          <a:xfrm>
            <a:off x="7884900" y="3427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20549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10.1371/journal.pntd.0007231</a:t>
            </a:r>
            <a:endParaRPr/>
          </a:p>
        </p:txBody>
      </p:sp>
      <p:sp>
        <p:nvSpPr>
          <p:cNvPr id="192" name="Google Shape;192;g205b2b69be9_0_101"/>
          <p:cNvSpPr txBox="1"/>
          <p:nvPr/>
        </p:nvSpPr>
        <p:spPr>
          <a:xfrm>
            <a:off x="7471250" y="1462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10.1186/s12864-022-08764-6 </a:t>
            </a:r>
            <a:endParaRPr/>
          </a:p>
        </p:txBody>
      </p:sp>
      <p:pic>
        <p:nvPicPr>
          <p:cNvPr id="193" name="Google Shape;193;g205b2b69be9_0_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5550" y="0"/>
            <a:ext cx="4776450" cy="156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/>
        </p:nvSpPr>
        <p:spPr>
          <a:xfrm>
            <a:off x="357351" y="210208"/>
            <a:ext cx="7113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485955" y="660650"/>
            <a:ext cx="31314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Dengue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457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30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1953-2021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215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208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0" name="Google Shape;20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55" y="731940"/>
            <a:ext cx="6915691" cy="597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5b2b69be9_0_0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205b2b69be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900" y="660650"/>
            <a:ext cx="8267092" cy="619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05b2b69be9_0_0"/>
          <p:cNvSpPr txBox="1"/>
          <p:nvPr/>
        </p:nvSpPr>
        <p:spPr>
          <a:xfrm>
            <a:off x="485955" y="660650"/>
            <a:ext cx="31314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Dengue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457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30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1953-2021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215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208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/>
          <p:nvPr/>
        </p:nvSpPr>
        <p:spPr>
          <a:xfrm>
            <a:off x="357351" y="210208"/>
            <a:ext cx="7113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 txBox="1"/>
          <p:nvPr/>
        </p:nvSpPr>
        <p:spPr>
          <a:xfrm>
            <a:off x="495304" y="579550"/>
            <a:ext cx="473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Chikungunya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372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1953-2021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229" y="755315"/>
            <a:ext cx="5989176" cy="597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"/>
          <p:cNvSpPr txBox="1"/>
          <p:nvPr/>
        </p:nvSpPr>
        <p:spPr>
          <a:xfrm>
            <a:off x="495300" y="227047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316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724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5b2b69be9_0_7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05b2b69be9_0_7"/>
          <p:cNvSpPr txBox="1"/>
          <p:nvPr/>
        </p:nvSpPr>
        <p:spPr>
          <a:xfrm>
            <a:off x="495304" y="579550"/>
            <a:ext cx="473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Chikungunya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372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1953-2021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g205b2b69be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299" y="2384275"/>
            <a:ext cx="11375909" cy="388225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05b2b69be9_0_7"/>
          <p:cNvSpPr txBox="1"/>
          <p:nvPr/>
        </p:nvSpPr>
        <p:spPr>
          <a:xfrm>
            <a:off x="7709000" y="994675"/>
            <a:ext cx="416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Asian and 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Caribbean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0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East-Central-South-African = 626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West African = 98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g205b2b69be9_0_7"/>
          <p:cNvSpPr txBox="1"/>
          <p:nvPr/>
        </p:nvSpPr>
        <p:spPr>
          <a:xfrm>
            <a:off x="4128050" y="9248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316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724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/>
        </p:nvSpPr>
        <p:spPr>
          <a:xfrm>
            <a:off x="357351" y="210208"/>
            <a:ext cx="7113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490861" y="679425"/>
            <a:ext cx="334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Zika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167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10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1947-2021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1" name="Google Shape;23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761" y="731940"/>
            <a:ext cx="6600479" cy="597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 txBox="1"/>
          <p:nvPr/>
        </p:nvSpPr>
        <p:spPr>
          <a:xfrm>
            <a:off x="490850" y="22568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47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150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357351" y="210208"/>
            <a:ext cx="93474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Sourcing Prevalence Information (Disease Occurrence/Outbreaks)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357349" y="772501"/>
            <a:ext cx="414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WHO Afro outbreak reports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&#10;&#10;Description automatically generated"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351" y="1141844"/>
            <a:ext cx="7772400" cy="53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5b2b69be9_0_14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05b2b69be9_0_14"/>
          <p:cNvSpPr txBox="1"/>
          <p:nvPr/>
        </p:nvSpPr>
        <p:spPr>
          <a:xfrm>
            <a:off x="490861" y="679425"/>
            <a:ext cx="334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Zika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167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10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1947-2021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9" name="Google Shape;239;g205b2b69be9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9125" y="508249"/>
            <a:ext cx="8503113" cy="634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05b2b69be9_0_14"/>
          <p:cNvSpPr txBox="1"/>
          <p:nvPr/>
        </p:nvSpPr>
        <p:spPr>
          <a:xfrm>
            <a:off x="490850" y="22568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47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150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c509773e6_2_165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fc509773e6_2_165"/>
          <p:cNvSpPr txBox="1"/>
          <p:nvPr/>
        </p:nvSpPr>
        <p:spPr>
          <a:xfrm>
            <a:off x="607711" y="880175"/>
            <a:ext cx="334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Rift Valley Fever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1006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20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1944-2021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7" name="Google Shape;247;g1fc509773e6_2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611" y="731908"/>
            <a:ext cx="6707035" cy="597369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fc509773e6_2_165"/>
          <p:cNvSpPr txBox="1"/>
          <p:nvPr/>
        </p:nvSpPr>
        <p:spPr>
          <a:xfrm>
            <a:off x="495300" y="2270475"/>
            <a:ext cx="4733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Coverage &gt;90% = 175 (3 segments different lengths)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317 (Segment M only)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5b2b69be9_0_68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205b2b69be9_0_68"/>
          <p:cNvSpPr txBox="1"/>
          <p:nvPr/>
        </p:nvSpPr>
        <p:spPr>
          <a:xfrm>
            <a:off x="607711" y="880175"/>
            <a:ext cx="334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Rift Valley Fever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1006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20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1944-2021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5" name="Google Shape;255;g205b2b69be9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0075"/>
            <a:ext cx="11887200" cy="39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05b2b69be9_0_68"/>
          <p:cNvSpPr txBox="1"/>
          <p:nvPr/>
        </p:nvSpPr>
        <p:spPr>
          <a:xfrm>
            <a:off x="4116425" y="898288"/>
            <a:ext cx="4733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Coverage &gt;90% = 175 (3 segments different lengths)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317 (Segment M only)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5b2b69be9_0_21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05b2b69be9_0_21"/>
          <p:cNvSpPr txBox="1"/>
          <p:nvPr/>
        </p:nvSpPr>
        <p:spPr>
          <a:xfrm>
            <a:off x="468461" y="896350"/>
            <a:ext cx="334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Yellow Fever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185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17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1927-2021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3" name="Google Shape;263;g205b2b69be9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361" y="731908"/>
            <a:ext cx="6079690" cy="597369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05b2b69be9_0_21"/>
          <p:cNvSpPr txBox="1"/>
          <p:nvPr/>
        </p:nvSpPr>
        <p:spPr>
          <a:xfrm>
            <a:off x="357350" y="245715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64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177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5b2b69be9_0_74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05b2b69be9_0_74"/>
          <p:cNvSpPr txBox="1"/>
          <p:nvPr/>
        </p:nvSpPr>
        <p:spPr>
          <a:xfrm>
            <a:off x="468461" y="896350"/>
            <a:ext cx="334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Yellow Fever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185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17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1927-2021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g205b2b69be9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450" y="1563950"/>
            <a:ext cx="8984973" cy="52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05b2b69be9_0_74"/>
          <p:cNvSpPr txBox="1"/>
          <p:nvPr/>
        </p:nvSpPr>
        <p:spPr>
          <a:xfrm>
            <a:off x="357350" y="245715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64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177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5b2b69be9_0_29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205b2b69be9_0_29"/>
          <p:cNvSpPr txBox="1"/>
          <p:nvPr/>
        </p:nvSpPr>
        <p:spPr>
          <a:xfrm>
            <a:off x="357361" y="779575"/>
            <a:ext cx="334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West Nile Fever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1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15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58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-202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9" name="Google Shape;279;g205b2b69be9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261" y="731908"/>
            <a:ext cx="6017402" cy="597369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05b2b69be9_0_29"/>
          <p:cNvSpPr txBox="1"/>
          <p:nvPr/>
        </p:nvSpPr>
        <p:spPr>
          <a:xfrm>
            <a:off x="357350" y="245715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29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167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5b2b69be9_0_80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05b2b69be9_0_80"/>
          <p:cNvSpPr txBox="1"/>
          <p:nvPr/>
        </p:nvSpPr>
        <p:spPr>
          <a:xfrm>
            <a:off x="357361" y="779575"/>
            <a:ext cx="334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West Nile Fever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191 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15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58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-202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7" name="Google Shape;287;g205b2b69be9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50" y="1117250"/>
            <a:ext cx="8987526" cy="50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05b2b69be9_0_80"/>
          <p:cNvSpPr txBox="1"/>
          <p:nvPr/>
        </p:nvSpPr>
        <p:spPr>
          <a:xfrm>
            <a:off x="357350" y="245715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29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167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5b2b69be9_0_37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05b2b69be9_0_37"/>
          <p:cNvSpPr txBox="1"/>
          <p:nvPr/>
        </p:nvSpPr>
        <p:spPr>
          <a:xfrm>
            <a:off x="357345" y="779575"/>
            <a:ext cx="497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Crimean Congo Hemorrhagic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Fever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303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16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56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-20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5" name="Google Shape;295;g205b2b69be9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370" y="720258"/>
            <a:ext cx="6459837" cy="5973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5b2b69be9_0_92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arboviruses in Africa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05b2b69be9_0_92"/>
          <p:cNvSpPr txBox="1"/>
          <p:nvPr/>
        </p:nvSpPr>
        <p:spPr>
          <a:xfrm>
            <a:off x="357345" y="779575"/>
            <a:ext cx="497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Crimean Congo Hemorrhagic Fever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303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16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56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-20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2" name="Google Shape;302;g205b2b69be9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688" y="2351250"/>
            <a:ext cx="10328622" cy="429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c509773e6_2_8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Transmission Dynamics of Arboviruses in Africa</a:t>
            </a:r>
            <a:endParaRPr/>
          </a:p>
        </p:txBody>
      </p:sp>
      <p:sp>
        <p:nvSpPr>
          <p:cNvPr id="308" name="Google Shape;308;g1fc509773e6_2_8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/>
        </p:nvSpPr>
        <p:spPr>
          <a:xfrm>
            <a:off x="357351" y="210208"/>
            <a:ext cx="93474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Sourcing Prevalence Information (Disease Occurrence/Outbreak</a:t>
            </a: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357350" y="772503"/>
            <a:ext cx="395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WHO Afro outbreak reports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87" y="1141844"/>
            <a:ext cx="11467292" cy="5434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5b2b69be9_0_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Questions to Answer</a:t>
            </a:r>
            <a:endParaRPr/>
          </a:p>
        </p:txBody>
      </p:sp>
      <p:sp>
        <p:nvSpPr>
          <p:cNvPr id="314" name="Google Shape;314;g205b2b69be9_0_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are the</a:t>
            </a:r>
            <a:r>
              <a:rPr lang="en-US" sz="2000"/>
              <a:t> levels of importations vs endemicity in Africa?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Are the effective population sizes of the relevant pathogens increasing in Africa? (indicates endemic circulation)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are the risks of importations of Arboviruses from Asia and Americas?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are the risks of local transmission/outbreaks/epidemics upon importation?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Do transmission dynamics correlate with environmental factors? 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5b2b69be9_0_4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Dengue Phylogenetics &amp; </a:t>
            </a:r>
            <a:r>
              <a:rPr lang="en-US"/>
              <a:t>Transmission Dynamics in Africa</a:t>
            </a:r>
            <a:endParaRPr/>
          </a:p>
        </p:txBody>
      </p:sp>
      <p:sp>
        <p:nvSpPr>
          <p:cNvPr id="320" name="Google Shape;320;g205b2b69be9_0_4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c509773e6_2_40"/>
          <p:cNvSpPr txBox="1"/>
          <p:nvPr>
            <p:ph type="title"/>
          </p:nvPr>
        </p:nvSpPr>
        <p:spPr>
          <a:xfrm>
            <a:off x="838200" y="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DENV2 - Multiple introductions into Africa - Multiple continental transmission clusters - Evidence of endemic circulation</a:t>
            </a:r>
            <a:endParaRPr sz="3000"/>
          </a:p>
        </p:txBody>
      </p:sp>
      <p:pic>
        <p:nvPicPr>
          <p:cNvPr id="326" name="Google Shape;326;g1fc509773e6_2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8750"/>
            <a:ext cx="11481375" cy="53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05b2b69be9_0_60"/>
          <p:cNvSpPr txBox="1"/>
          <p:nvPr>
            <p:ph type="title"/>
          </p:nvPr>
        </p:nvSpPr>
        <p:spPr>
          <a:xfrm>
            <a:off x="838200" y="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DENV2 - Multiple introductions into Africa - Multiple continental transmission clusters</a:t>
            </a:r>
            <a:endParaRPr sz="3000"/>
          </a:p>
        </p:txBody>
      </p:sp>
      <p:pic>
        <p:nvPicPr>
          <p:cNvPr id="332" name="Google Shape;332;g205b2b69be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99" y="1170825"/>
            <a:ext cx="9766200" cy="54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c509773e6_2_1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338" name="Google Shape;338;g1fc509773e6_2_122"/>
          <p:cNvSpPr txBox="1"/>
          <p:nvPr>
            <p:ph idx="1" type="body"/>
          </p:nvPr>
        </p:nvSpPr>
        <p:spPr>
          <a:xfrm>
            <a:off x="282600" y="1268675"/>
            <a:ext cx="11561400" cy="54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•"/>
            </a:pPr>
            <a:r>
              <a:rPr lang="en-US" sz="2000"/>
              <a:t>Continue with literature review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/>
              <a:t>Gather datasets from literature review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/>
              <a:t>Complete phylogenetics for selected pathogens (Dengue, Chikungunya, Zika, RVF, Yellow Fever, West Nile, CCHF)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/>
              <a:t>Define levels of importations vs endemicity by mapping outbreak info with phylogenetics clusters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/>
              <a:t>Gather and map all seroprevalence studies against outbreak and genomic data to identify gaps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/>
              <a:t>BEAST Phylodynamics in select countries to understand if effective population size is increasing (indicates endemic circulation)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Quantify risk of importations of Arboviruses from Asia and Americas using mobility data and disease susceptibility data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/>
              <a:t>Correlate outbreaks/phylodynamics with environmental info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/>
              <a:t>Gather and map all published estimates of disease susceptibility modelling and correlate with outbreaks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Expand genome database for Arboviruses in Africa!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/>
        </p:nvSpPr>
        <p:spPr>
          <a:xfrm>
            <a:off x="966951" y="772512"/>
            <a:ext cx="1068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Published Scientific Literature (Screening publications from broad pubmed search)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1196850" y="5559800"/>
            <a:ext cx="839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Individual engagement with public health offices and scientists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1073350" y="5929112"/>
            <a:ext cx="734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obtain information not published in scientific literature and potentially not captured in WHO reports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814551" y="333008"/>
            <a:ext cx="93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Sourcing Prevalence Information (</a:t>
            </a: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Genomics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+ Seroprevalence)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20565" l="0" r="0" t="0"/>
          <a:stretch/>
        </p:blipFill>
        <p:spPr>
          <a:xfrm>
            <a:off x="1061875" y="1288200"/>
            <a:ext cx="7494149" cy="401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c509773e6_0_0"/>
          <p:cNvSpPr txBox="1"/>
          <p:nvPr>
            <p:ph type="title"/>
          </p:nvPr>
        </p:nvSpPr>
        <p:spPr>
          <a:xfrm>
            <a:off x="2779875" y="229075"/>
            <a:ext cx="6887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Initial results for 634 papers of systematic review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g1fc509773e6_0_0"/>
          <p:cNvSpPr txBox="1"/>
          <p:nvPr/>
        </p:nvSpPr>
        <p:spPr>
          <a:xfrm>
            <a:off x="4379825" y="1659550"/>
            <a:ext cx="63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g1fc509773e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5599" y="1289075"/>
            <a:ext cx="4770825" cy="4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fc509773e6_0_0"/>
          <p:cNvSpPr txBox="1"/>
          <p:nvPr/>
        </p:nvSpPr>
        <p:spPr>
          <a:xfrm>
            <a:off x="3620875" y="5947050"/>
            <a:ext cx="593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African countries ranked in order of greatest proportion of arboviral surveillance and outbreak response studies </a:t>
            </a:r>
            <a:endParaRPr b="0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1fe02b528b2_0_9"/>
          <p:cNvPicPr preferRelativeResize="0"/>
          <p:nvPr/>
        </p:nvPicPr>
        <p:blipFill rotWithShape="1">
          <a:blip r:embed="rId3">
            <a:alphaModFix/>
          </a:blip>
          <a:srcRect b="4742" l="0" r="0" t="0"/>
          <a:stretch/>
        </p:blipFill>
        <p:spPr>
          <a:xfrm>
            <a:off x="6243250" y="451225"/>
            <a:ext cx="6143201" cy="4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fe02b528b2_0_9"/>
          <p:cNvPicPr preferRelativeResize="0"/>
          <p:nvPr/>
        </p:nvPicPr>
        <p:blipFill rotWithShape="1">
          <a:blip r:embed="rId4">
            <a:alphaModFix/>
          </a:blip>
          <a:srcRect b="0" l="0" r="862" t="1806"/>
          <a:stretch/>
        </p:blipFill>
        <p:spPr>
          <a:xfrm>
            <a:off x="408638" y="2253350"/>
            <a:ext cx="5611124" cy="31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fe02b528b2_0_9"/>
          <p:cNvSpPr txBox="1"/>
          <p:nvPr>
            <p:ph type="title"/>
          </p:nvPr>
        </p:nvSpPr>
        <p:spPr>
          <a:xfrm>
            <a:off x="540175" y="651750"/>
            <a:ext cx="543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Initial results for 634 papers included in systematic review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g1fe02b528b2_0_9"/>
          <p:cNvSpPr txBox="1"/>
          <p:nvPr/>
        </p:nvSpPr>
        <p:spPr>
          <a:xfrm>
            <a:off x="408588" y="5561250"/>
            <a:ext cx="5611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Tree map displaying the percentage of the six main arboviruses of concern investigated in the screened studies. Studies that encompasses multiple viruses were grouped as ‘Arboviruses’.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g1fe02b528b2_0_9"/>
          <p:cNvSpPr txBox="1"/>
          <p:nvPr/>
        </p:nvSpPr>
        <p:spPr>
          <a:xfrm>
            <a:off x="6871475" y="5592000"/>
            <a:ext cx="466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</a:t>
            </a:r>
            <a:r>
              <a:rPr b="0" i="0" lang="en-US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considered studies were categorised based on whether subjects were humans, animals or both; and whether the study was in response to an outbreak or routine/surveillance effort.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" name="Google Shape;126;g1fe02b528b2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3250" y="5227575"/>
            <a:ext cx="2763375" cy="3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fe02b528b2_0_26"/>
          <p:cNvPicPr preferRelativeResize="0"/>
          <p:nvPr/>
        </p:nvPicPr>
        <p:blipFill rotWithShape="1">
          <a:blip r:embed="rId3">
            <a:alphaModFix/>
          </a:blip>
          <a:srcRect b="8918" l="9862" r="1922" t="2065"/>
          <a:stretch/>
        </p:blipFill>
        <p:spPr>
          <a:xfrm>
            <a:off x="34663" y="903900"/>
            <a:ext cx="3047001" cy="27752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g1fe02b528b2_0_26"/>
          <p:cNvPicPr preferRelativeResize="0"/>
          <p:nvPr/>
        </p:nvPicPr>
        <p:blipFill rotWithShape="1">
          <a:blip r:embed="rId4">
            <a:alphaModFix/>
          </a:blip>
          <a:srcRect b="8613" l="8811" r="2180" t="2764"/>
          <a:stretch/>
        </p:blipFill>
        <p:spPr>
          <a:xfrm>
            <a:off x="3112275" y="903900"/>
            <a:ext cx="3047001" cy="27752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g1fe02b528b2_0_26"/>
          <p:cNvPicPr preferRelativeResize="0"/>
          <p:nvPr/>
        </p:nvPicPr>
        <p:blipFill rotWithShape="1">
          <a:blip r:embed="rId5">
            <a:alphaModFix/>
          </a:blip>
          <a:srcRect b="8027" l="10602" r="2137" t="2782"/>
          <a:stretch/>
        </p:blipFill>
        <p:spPr>
          <a:xfrm>
            <a:off x="6189875" y="903900"/>
            <a:ext cx="3047001" cy="27752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g1fe02b528b2_0_26"/>
          <p:cNvPicPr preferRelativeResize="0"/>
          <p:nvPr/>
        </p:nvPicPr>
        <p:blipFill rotWithShape="1">
          <a:blip r:embed="rId6">
            <a:alphaModFix/>
          </a:blip>
          <a:srcRect b="9451" l="11393" r="2017" t="2208"/>
          <a:stretch/>
        </p:blipFill>
        <p:spPr>
          <a:xfrm>
            <a:off x="3114300" y="3679175"/>
            <a:ext cx="3047001" cy="277527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g1fe02b528b2_0_26"/>
          <p:cNvPicPr preferRelativeResize="0"/>
          <p:nvPr/>
        </p:nvPicPr>
        <p:blipFill rotWithShape="1">
          <a:blip r:embed="rId7">
            <a:alphaModFix/>
          </a:blip>
          <a:srcRect b="10345" l="9878" r="3164" t="1377"/>
          <a:stretch/>
        </p:blipFill>
        <p:spPr>
          <a:xfrm>
            <a:off x="9145000" y="2503063"/>
            <a:ext cx="3047001" cy="26913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g1fe02b528b2_0_26"/>
          <p:cNvPicPr preferRelativeResize="0"/>
          <p:nvPr/>
        </p:nvPicPr>
        <p:blipFill rotWithShape="1">
          <a:blip r:embed="rId8">
            <a:alphaModFix/>
          </a:blip>
          <a:srcRect b="8840" l="9281" r="2065" t="2223"/>
          <a:stretch/>
        </p:blipFill>
        <p:spPr>
          <a:xfrm>
            <a:off x="0" y="3734050"/>
            <a:ext cx="3047000" cy="268695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g1fe02b528b2_0_26"/>
          <p:cNvPicPr preferRelativeResize="0"/>
          <p:nvPr/>
        </p:nvPicPr>
        <p:blipFill rotWithShape="1">
          <a:blip r:embed="rId9">
            <a:alphaModFix/>
          </a:blip>
          <a:srcRect b="7595" l="10603" r="2552" t="0"/>
          <a:stretch/>
        </p:blipFill>
        <p:spPr>
          <a:xfrm>
            <a:off x="6228600" y="3734050"/>
            <a:ext cx="3008274" cy="26913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g1fe02b528b2_0_26"/>
          <p:cNvSpPr txBox="1"/>
          <p:nvPr>
            <p:ph type="title"/>
          </p:nvPr>
        </p:nvSpPr>
        <p:spPr>
          <a:xfrm>
            <a:off x="3302000" y="219250"/>
            <a:ext cx="5334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Percent of studies per African country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e02b528b2_0_55"/>
          <p:cNvSpPr txBox="1"/>
          <p:nvPr>
            <p:ph type="title"/>
          </p:nvPr>
        </p:nvSpPr>
        <p:spPr>
          <a:xfrm>
            <a:off x="414850" y="749425"/>
            <a:ext cx="4044900" cy="16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Total cases from WHO Afro outbreak reports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4" name="Google Shape;144;g1fe02b528b2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175" y="64188"/>
            <a:ext cx="7091350" cy="672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05a1776df5_0_1"/>
          <p:cNvSpPr txBox="1"/>
          <p:nvPr>
            <p:ph type="title"/>
          </p:nvPr>
        </p:nvSpPr>
        <p:spPr>
          <a:xfrm>
            <a:off x="414850" y="749425"/>
            <a:ext cx="30837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Total cases from WHO Afro outbreak reports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g205a1776df5_0_1"/>
          <p:cNvPicPr preferRelativeResize="0"/>
          <p:nvPr/>
        </p:nvPicPr>
        <p:blipFill rotWithShape="1">
          <a:blip r:embed="rId3">
            <a:alphaModFix/>
          </a:blip>
          <a:srcRect b="1661" l="0" r="0" t="0"/>
          <a:stretch/>
        </p:blipFill>
        <p:spPr>
          <a:xfrm>
            <a:off x="3708575" y="463375"/>
            <a:ext cx="8029948" cy="564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2022-11-02T21:08:16Z</dcterms:created>
  <dc:creator>Houriiyah Tegally (219098683)</dc:creator>
</cp:coreProperties>
</file>